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5" r:id="rId5"/>
    <p:sldId id="266" r:id="rId6"/>
    <p:sldId id="260" r:id="rId7"/>
    <p:sldId id="283" r:id="rId8"/>
    <p:sldId id="284" r:id="rId9"/>
    <p:sldId id="285" r:id="rId10"/>
    <p:sldId id="286" r:id="rId11"/>
    <p:sldId id="287" r:id="rId12"/>
    <p:sldId id="288" r:id="rId13"/>
    <p:sldId id="289" r:id="rId14"/>
    <p:sldId id="261" r:id="rId15"/>
    <p:sldId id="263" r:id="rId16"/>
    <p:sldId id="262" r:id="rId17"/>
    <p:sldId id="276" r:id="rId18"/>
    <p:sldId id="273" r:id="rId19"/>
    <p:sldId id="290" r:id="rId20"/>
    <p:sldId id="278" r:id="rId21"/>
    <p:sldId id="280" r:id="rId22"/>
    <p:sldId id="291" r:id="rId23"/>
    <p:sldId id="259" r:id="rId24"/>
    <p:sldId id="272" r:id="rId25"/>
    <p:sldId id="264" r:id="rId26"/>
    <p:sldId id="293" r:id="rId27"/>
    <p:sldId id="294" r:id="rId28"/>
    <p:sldId id="295" r:id="rId29"/>
    <p:sldId id="292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16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hdphoto1.wdp>
</file>

<file path=ppt/media/hdphoto2.wdp>
</file>

<file path=ppt/media/hdphoto3.wdp>
</file>

<file path=ppt/media/hdphoto4.wdp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C11D4-0B03-434A-A0A6-E3BA83759E69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0BDB2-499B-483B-88B7-C884B89D1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765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C11D4-0B03-434A-A0A6-E3BA83759E69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0BDB2-499B-483B-88B7-C884B89D1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50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C11D4-0B03-434A-A0A6-E3BA83759E69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0BDB2-499B-483B-88B7-C884B89D1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962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C11D4-0B03-434A-A0A6-E3BA83759E69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0BDB2-499B-483B-88B7-C884B89D1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498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C11D4-0B03-434A-A0A6-E3BA83759E69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0BDB2-499B-483B-88B7-C884B89D1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051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C11D4-0B03-434A-A0A6-E3BA83759E69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0BDB2-499B-483B-88B7-C884B89D1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611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C11D4-0B03-434A-A0A6-E3BA83759E69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0BDB2-499B-483B-88B7-C884B89D1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241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C11D4-0B03-434A-A0A6-E3BA83759E69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0BDB2-499B-483B-88B7-C884B89D1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635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C11D4-0B03-434A-A0A6-E3BA83759E69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0BDB2-499B-483B-88B7-C884B89D1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13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C11D4-0B03-434A-A0A6-E3BA83759E69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0BDB2-499B-483B-88B7-C884B89D1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908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C11D4-0B03-434A-A0A6-E3BA83759E69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0BDB2-499B-483B-88B7-C884B89D1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536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EC11D4-0B03-434A-A0A6-E3BA83759E69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40BDB2-499B-483B-88B7-C884B89D1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97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reactjs.org/docs/create-a-new-react-app.html#create-react-app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a, Water, Holidays, Blue, Background, Nature, Beach">
            <a:extLst>
              <a:ext uri="{FF2B5EF4-FFF2-40B4-BE49-F238E27FC236}">
                <a16:creationId xmlns:a16="http://schemas.microsoft.com/office/drawing/2014/main" id="{DC6A9415-A405-41F9-B23D-AD5DEBD71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1462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0FEE88-5812-49CF-BB98-B8C51D7196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React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B55D22-3067-495D-805D-B5D5B724C6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Travis Faas - IUPUI</a:t>
            </a:r>
          </a:p>
        </p:txBody>
      </p:sp>
    </p:spTree>
    <p:extLst>
      <p:ext uri="{BB962C8B-B14F-4D97-AF65-F5344CB8AC3E}">
        <p14:creationId xmlns:p14="http://schemas.microsoft.com/office/powerpoint/2010/main" val="2116044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67141-6CB1-4F2F-B8A7-249FC07FA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ECMAScript 6 (+)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032A2-3A91-425F-812F-DE4E4A708F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using JSX in a </a:t>
            </a:r>
            <a:r>
              <a:rPr lang="en-US" dirty="0" err="1"/>
              <a:t>transpiled</a:t>
            </a:r>
            <a:r>
              <a:rPr lang="en-US" dirty="0"/>
              <a:t> manner, we get access to many ECMAScript 6  features that may not be always available in other web browsers </a:t>
            </a:r>
          </a:p>
          <a:p>
            <a:pPr lvl="1"/>
            <a:r>
              <a:rPr lang="en-US" dirty="0"/>
              <a:t>Import</a:t>
            </a:r>
          </a:p>
          <a:p>
            <a:pPr lvl="1"/>
            <a:r>
              <a:rPr lang="en-US" dirty="0"/>
              <a:t>Modules</a:t>
            </a:r>
          </a:p>
          <a:p>
            <a:pPr lvl="1"/>
            <a:r>
              <a:rPr lang="en-US" dirty="0"/>
              <a:t>Fetch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48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FAB21-EF88-497B-B9F0-3E382D2F8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06028-ED21-421B-BFC7-3158DF29F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code bases are split up across multiple files</a:t>
            </a:r>
          </a:p>
          <a:p>
            <a:pPr lvl="1"/>
            <a:r>
              <a:rPr lang="en-US" dirty="0"/>
              <a:t>Readability</a:t>
            </a:r>
          </a:p>
          <a:p>
            <a:pPr lvl="1"/>
            <a:r>
              <a:rPr lang="en-US" dirty="0"/>
              <a:t>Collaboration</a:t>
            </a:r>
          </a:p>
          <a:p>
            <a:pPr lvl="1"/>
            <a:r>
              <a:rPr lang="en-US" dirty="0"/>
              <a:t>Semantics / communication of concepts</a:t>
            </a:r>
          </a:p>
          <a:p>
            <a:pPr lvl="1"/>
            <a:r>
              <a:rPr lang="en-US" dirty="0"/>
              <a:t>Code reuse</a:t>
            </a:r>
          </a:p>
          <a:p>
            <a:r>
              <a:rPr lang="en-US" dirty="0"/>
              <a:t>To get access to code from other files, </a:t>
            </a:r>
            <a:r>
              <a:rPr lang="en-US" b="1" dirty="0"/>
              <a:t>import </a:t>
            </a:r>
            <a:r>
              <a:rPr lang="en-US" dirty="0"/>
              <a:t>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394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70283-5F4C-4DB8-8806-4B50BA55D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Importing in JavaScript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BD4BF-543F-48D1-8C0C-D0CADCA29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Variable to bring into the script</a:t>
            </a:r>
          </a:p>
          <a:p>
            <a:r>
              <a:rPr lang="en-US" dirty="0"/>
              <a:t>The path to the variable</a:t>
            </a:r>
          </a:p>
          <a:p>
            <a:r>
              <a:rPr lang="en-US" dirty="0"/>
              <a:t>OR the name of the library installed via node/</a:t>
            </a:r>
            <a:r>
              <a:rPr lang="en-US" dirty="0" err="1"/>
              <a:t>npm</a:t>
            </a:r>
            <a:endParaRPr lang="en-US" dirty="0"/>
          </a:p>
          <a:p>
            <a:pPr lvl="1"/>
            <a:r>
              <a:rPr lang="en-US" dirty="0"/>
              <a:t>Found in the </a:t>
            </a:r>
            <a:r>
              <a:rPr lang="en-US" dirty="0" err="1"/>
              <a:t>package.json</a:t>
            </a:r>
            <a:r>
              <a:rPr lang="en-US" dirty="0"/>
              <a:t> or node-libraries folder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E0F3AA-4483-42CE-9E2A-2A62EDBAE61B}"/>
              </a:ext>
            </a:extLst>
          </p:cNvPr>
          <p:cNvSpPr txBox="1"/>
          <p:nvPr/>
        </p:nvSpPr>
        <p:spPr>
          <a:xfrm>
            <a:off x="838200" y="4113225"/>
            <a:ext cx="83178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 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VariableName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} 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"path/to/JavaScript/file"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8272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861DB-F27C-4FD8-B367-6B38F2A06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098E4-7588-4A13-855C-B72D7FA0A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Enabling code to be used in other files</a:t>
            </a:r>
          </a:p>
          <a:p>
            <a:r>
              <a:rPr lang="en-US" dirty="0"/>
              <a:t>Not all the code written in a file is immediately available for an importing script to use</a:t>
            </a:r>
          </a:p>
          <a:p>
            <a:r>
              <a:rPr lang="en-US" dirty="0"/>
              <a:t>The </a:t>
            </a:r>
            <a:r>
              <a:rPr lang="en-US" b="1" dirty="0"/>
              <a:t>export</a:t>
            </a:r>
            <a:r>
              <a:rPr lang="en-US" dirty="0"/>
              <a:t> command specifies what code/object can be loaded</a:t>
            </a:r>
          </a:p>
          <a:p>
            <a:pPr lvl="1"/>
            <a:r>
              <a:rPr lang="en-US" dirty="0"/>
              <a:t>Only the “</a:t>
            </a:r>
            <a:r>
              <a:rPr lang="en-US" dirty="0" err="1"/>
              <a:t>CardLayer</a:t>
            </a:r>
            <a:r>
              <a:rPr lang="en-US" dirty="0"/>
              <a:t>” class can be loaded by this script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E45642-4D4B-4FFF-AF7E-71405CD272D8}"/>
              </a:ext>
            </a:extLst>
          </p:cNvPr>
          <p:cNvSpPr txBox="1"/>
          <p:nvPr/>
        </p:nvSpPr>
        <p:spPr>
          <a:xfrm>
            <a:off x="1106906" y="4280575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678DD"/>
                </a:solidFill>
                <a:effectLst/>
                <a:latin typeface="MonoLisa"/>
              </a:rPr>
              <a:t>import</a:t>
            </a:r>
            <a:r>
              <a:rPr lang="en-US" b="0" dirty="0">
                <a:solidFill>
                  <a:srgbClr val="999999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E06C75"/>
                </a:solidFill>
                <a:effectLst/>
                <a:latin typeface="MonoLisa"/>
              </a:rPr>
              <a:t>React</a:t>
            </a:r>
            <a:r>
              <a:rPr lang="en-US" b="0" dirty="0">
                <a:solidFill>
                  <a:srgbClr val="999999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C678DD"/>
                </a:solidFill>
                <a:effectLst/>
                <a:latin typeface="MonoLisa"/>
              </a:rPr>
              <a:t>from</a:t>
            </a:r>
            <a:r>
              <a:rPr lang="en-US" b="0" dirty="0">
                <a:solidFill>
                  <a:srgbClr val="999999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98C379"/>
                </a:solidFill>
                <a:effectLst/>
                <a:latin typeface="MonoLisa"/>
              </a:rPr>
              <a:t>"react"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;</a:t>
            </a:r>
            <a:endParaRPr lang="en-US" dirty="0">
              <a:solidFill>
                <a:srgbClr val="999999"/>
              </a:solidFill>
              <a:latin typeface="MonoLisa"/>
            </a:endParaRPr>
          </a:p>
          <a:p>
            <a:br>
              <a:rPr lang="en-US" b="0" dirty="0">
                <a:solidFill>
                  <a:srgbClr val="999999"/>
                </a:solidFill>
                <a:effectLst/>
                <a:latin typeface="MonoLisa"/>
              </a:rPr>
            </a:br>
            <a:r>
              <a:rPr lang="en-US" b="0" dirty="0">
                <a:solidFill>
                  <a:srgbClr val="C678DD"/>
                </a:solidFill>
                <a:effectLst/>
                <a:latin typeface="MonoLisa"/>
              </a:rPr>
              <a:t>export</a:t>
            </a:r>
            <a:r>
              <a:rPr lang="en-US" b="0" dirty="0">
                <a:solidFill>
                  <a:srgbClr val="999999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E06C75"/>
                </a:solidFill>
                <a:effectLst/>
                <a:latin typeface="MonoLisa"/>
              </a:rPr>
              <a:t>default</a:t>
            </a:r>
            <a:r>
              <a:rPr lang="en-US" b="0" dirty="0">
                <a:solidFill>
                  <a:srgbClr val="999999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C678DD"/>
                </a:solidFill>
                <a:effectLst/>
                <a:latin typeface="MonoLisa"/>
              </a:rPr>
              <a:t>class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</a:t>
            </a:r>
            <a:r>
              <a:rPr lang="en-US" b="0" dirty="0" err="1">
                <a:solidFill>
                  <a:srgbClr val="E5C07B"/>
                </a:solidFill>
                <a:effectLst/>
                <a:latin typeface="MonoLisa"/>
              </a:rPr>
              <a:t>CardLayer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C678DD"/>
                </a:solidFill>
                <a:effectLst/>
                <a:latin typeface="MonoLisa"/>
              </a:rPr>
              <a:t>extends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</a:t>
            </a:r>
            <a:r>
              <a:rPr lang="en-US" b="0" dirty="0" err="1">
                <a:solidFill>
                  <a:srgbClr val="98C379"/>
                </a:solidFill>
                <a:effectLst/>
                <a:latin typeface="MonoLisa"/>
              </a:rPr>
              <a:t>React</a:t>
            </a:r>
            <a:r>
              <a:rPr lang="en-US" b="0" dirty="0" err="1">
                <a:solidFill>
                  <a:srgbClr val="ABB2BF"/>
                </a:solidFill>
                <a:effectLst/>
                <a:latin typeface="MonoLisa"/>
              </a:rPr>
              <a:t>.</a:t>
            </a:r>
            <a:r>
              <a:rPr lang="en-US" b="0" dirty="0" err="1">
                <a:solidFill>
                  <a:srgbClr val="98C379"/>
                </a:solidFill>
                <a:effectLst/>
                <a:latin typeface="MonoLisa"/>
              </a:rPr>
              <a:t>Component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{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}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br>
              <a:rPr lang="en-US" b="0" dirty="0">
                <a:solidFill>
                  <a:srgbClr val="999999"/>
                </a:solidFill>
                <a:effectLst/>
                <a:latin typeface="MonoLisa"/>
              </a:rPr>
            </a:b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</p:txBody>
      </p:sp>
    </p:spTree>
    <p:extLst>
      <p:ext uri="{BB962C8B-B14F-4D97-AF65-F5344CB8AC3E}">
        <p14:creationId xmlns:p14="http://schemas.microsoft.com/office/powerpoint/2010/main" val="2678496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Macro, Cogwheel, Gear, Engine, Vintage, Industrial">
            <a:extLst>
              <a:ext uri="{FF2B5EF4-FFF2-40B4-BE49-F238E27FC236}">
                <a16:creationId xmlns:a16="http://schemas.microsoft.com/office/drawing/2014/main" id="{64F5C417-37C3-4BFB-9BC0-FE379E040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69421"/>
            <a:ext cx="12192000" cy="795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670C7A-FB98-485C-9C1E-DF4CE508E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2746" y="2527980"/>
            <a:ext cx="4166508" cy="1325563"/>
          </a:xfrm>
        </p:spPr>
        <p:txBody>
          <a:bodyPr/>
          <a:lstStyle/>
          <a:p>
            <a:r>
              <a:rPr lang="en-US" dirty="0"/>
              <a:t>Components</a:t>
            </a:r>
          </a:p>
        </p:txBody>
      </p:sp>
    </p:spTree>
    <p:extLst>
      <p:ext uri="{BB962C8B-B14F-4D97-AF65-F5344CB8AC3E}">
        <p14:creationId xmlns:p14="http://schemas.microsoft.com/office/powerpoint/2010/main" val="5439072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FA4CD-ADA0-44FA-8D13-9D2011FF7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F492A-7696-4B77-9DBB-4FF60945BD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Bits of markup with placeholders for where content will go</a:t>
            </a:r>
          </a:p>
          <a:p>
            <a:r>
              <a:rPr lang="en-US" dirty="0"/>
              <a:t>Sometimes specifies where content will be repeated</a:t>
            </a:r>
          </a:p>
          <a:p>
            <a:r>
              <a:rPr lang="en-US" dirty="0"/>
              <a:t>Can be used to create one or more elements on the page</a:t>
            </a:r>
          </a:p>
          <a:p>
            <a:r>
              <a:rPr lang="en-US" dirty="0"/>
              <a:t>May be used and repeatedly updated</a:t>
            </a:r>
          </a:p>
        </p:txBody>
      </p:sp>
    </p:spTree>
    <p:extLst>
      <p:ext uri="{BB962C8B-B14F-4D97-AF65-F5344CB8AC3E}">
        <p14:creationId xmlns:p14="http://schemas.microsoft.com/office/powerpoint/2010/main" val="16371238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317B9-4632-417B-A7C8-7BEA07577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28F6A-C34B-4CF9-9D1B-F04919492A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</a:t>
            </a:r>
            <a:r>
              <a:rPr lang="en-US" b="1" dirty="0"/>
              <a:t>visual classes</a:t>
            </a:r>
            <a:endParaRPr lang="en-US" dirty="0"/>
          </a:p>
          <a:p>
            <a:r>
              <a:rPr lang="en-US" dirty="0"/>
              <a:t>Have state, methods, and a template that represents their visual display</a:t>
            </a:r>
          </a:p>
          <a:p>
            <a:r>
              <a:rPr lang="en-US" dirty="0"/>
              <a:t>Meant to be reusable (within or between applications)</a:t>
            </a:r>
          </a:p>
          <a:p>
            <a:r>
              <a:rPr lang="en-US" dirty="0"/>
              <a:t>Also used to help </a:t>
            </a:r>
            <a:r>
              <a:rPr lang="en-US" b="1" dirty="0"/>
              <a:t>structure </a:t>
            </a:r>
            <a:r>
              <a:rPr lang="en-US" dirty="0"/>
              <a:t>and </a:t>
            </a:r>
            <a:r>
              <a:rPr lang="en-US" b="1" dirty="0"/>
              <a:t>segment</a:t>
            </a:r>
            <a:r>
              <a:rPr lang="en-US" dirty="0"/>
              <a:t> your application into small, manageable chunks</a:t>
            </a:r>
          </a:p>
          <a:p>
            <a:pPr lvl="1"/>
            <a:r>
              <a:rPr lang="en-US" dirty="0"/>
              <a:t>Class diagrams, pattern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39852949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99821-FD4D-4AFF-9D05-9C80345E2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component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A4BAF-B50F-42FF-9F22-BD023606D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 react</a:t>
            </a:r>
          </a:p>
          <a:p>
            <a:r>
              <a:rPr lang="en-US" dirty="0"/>
              <a:t>Create a function with the class/tag name you want</a:t>
            </a:r>
          </a:p>
          <a:p>
            <a:r>
              <a:rPr lang="en-US" dirty="0"/>
              <a:t>Return JSX in the function or the render code</a:t>
            </a:r>
          </a:p>
        </p:txBody>
      </p:sp>
    </p:spTree>
    <p:extLst>
      <p:ext uri="{BB962C8B-B14F-4D97-AF65-F5344CB8AC3E}">
        <p14:creationId xmlns:p14="http://schemas.microsoft.com/office/powerpoint/2010/main" val="2636829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14FBF-E156-4E5F-AE01-3FA27AB43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React Component (function)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22BF80-C4AE-476C-AB63-F09C6E8E3B18}"/>
              </a:ext>
            </a:extLst>
          </p:cNvPr>
          <p:cNvSpPr txBox="1"/>
          <p:nvPr/>
        </p:nvSpPr>
        <p:spPr>
          <a:xfrm>
            <a:off x="978568" y="3441680"/>
            <a:ext cx="6096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678DD"/>
                </a:solidFill>
                <a:effectLst/>
                <a:latin typeface="MonoLisa"/>
              </a:rPr>
              <a:t>import</a:t>
            </a:r>
            <a:r>
              <a:rPr lang="en-US" b="0" dirty="0">
                <a:solidFill>
                  <a:srgbClr val="999999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98C379"/>
                </a:solidFill>
                <a:effectLst/>
                <a:latin typeface="MonoLisa"/>
              </a:rPr>
              <a:t>"./styles.css"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;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br>
              <a:rPr lang="en-US" b="0" dirty="0">
                <a:solidFill>
                  <a:srgbClr val="999999"/>
                </a:solidFill>
                <a:effectLst/>
                <a:latin typeface="MonoLisa"/>
              </a:rPr>
            </a:br>
            <a:r>
              <a:rPr lang="en-US" b="0" dirty="0">
                <a:solidFill>
                  <a:srgbClr val="C678DD"/>
                </a:solidFill>
                <a:effectLst/>
                <a:latin typeface="MonoLisa"/>
              </a:rPr>
              <a:t>export</a:t>
            </a:r>
            <a:r>
              <a:rPr lang="en-US" b="0" dirty="0">
                <a:solidFill>
                  <a:srgbClr val="999999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E06C75"/>
                </a:solidFill>
                <a:effectLst/>
                <a:latin typeface="MonoLisa"/>
              </a:rPr>
              <a:t>default</a:t>
            </a:r>
            <a:r>
              <a:rPr lang="en-US" b="0" dirty="0">
                <a:solidFill>
                  <a:srgbClr val="999999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C678DD"/>
                </a:solidFill>
                <a:effectLst/>
                <a:latin typeface="MonoLisa"/>
              </a:rPr>
              <a:t>function</a:t>
            </a:r>
            <a:r>
              <a:rPr lang="en-US" b="0" dirty="0">
                <a:solidFill>
                  <a:srgbClr val="999999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MonoLisa"/>
              </a:rPr>
              <a:t>App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()</a:t>
            </a:r>
            <a:r>
              <a:rPr lang="en-US" b="0" dirty="0">
                <a:solidFill>
                  <a:srgbClr val="999999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{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>
                <a:solidFill>
                  <a:srgbClr val="C678DD"/>
                </a:solidFill>
                <a:effectLst/>
                <a:latin typeface="MonoLisa"/>
              </a:rPr>
              <a:t>  return</a:t>
            </a:r>
            <a:r>
              <a:rPr lang="en-US" b="0" dirty="0">
                <a:solidFill>
                  <a:srgbClr val="999999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(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    &lt;</a:t>
            </a:r>
            <a:r>
              <a:rPr lang="en-US" b="0" dirty="0">
                <a:solidFill>
                  <a:srgbClr val="E06C75"/>
                </a:solidFill>
                <a:effectLst/>
                <a:latin typeface="MonoLisa"/>
              </a:rPr>
              <a:t>div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</a:t>
            </a:r>
            <a:r>
              <a:rPr lang="en-US" b="0" dirty="0" err="1">
                <a:solidFill>
                  <a:srgbClr val="D19A66"/>
                </a:solidFill>
                <a:effectLst/>
                <a:latin typeface="MonoLisa"/>
              </a:rPr>
              <a:t>className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=</a:t>
            </a:r>
            <a:r>
              <a:rPr lang="en-US" b="0" dirty="0">
                <a:solidFill>
                  <a:srgbClr val="98C379"/>
                </a:solidFill>
                <a:effectLst/>
                <a:latin typeface="MonoLisa"/>
              </a:rPr>
              <a:t>"App"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&gt;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    &lt;</a:t>
            </a:r>
            <a:r>
              <a:rPr lang="en-US" b="0" dirty="0">
                <a:solidFill>
                  <a:srgbClr val="E06C75"/>
                </a:solidFill>
                <a:effectLst/>
                <a:latin typeface="MonoLisa"/>
              </a:rPr>
              <a:t>h1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&gt;Hello </a:t>
            </a:r>
            <a:r>
              <a:rPr lang="en-US" b="0" dirty="0" err="1">
                <a:solidFill>
                  <a:srgbClr val="ABB2BF"/>
                </a:solidFill>
                <a:effectLst/>
                <a:latin typeface="MonoLisa"/>
              </a:rPr>
              <a:t>CodeSandbox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&lt;/</a:t>
            </a:r>
            <a:r>
              <a:rPr lang="en-US" b="0" dirty="0">
                <a:solidFill>
                  <a:srgbClr val="E06C75"/>
                </a:solidFill>
                <a:effectLst/>
                <a:latin typeface="MonoLisa"/>
              </a:rPr>
              <a:t>h1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&gt;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    &lt;</a:t>
            </a:r>
            <a:r>
              <a:rPr lang="en-US" b="0" dirty="0">
                <a:solidFill>
                  <a:srgbClr val="E06C75"/>
                </a:solidFill>
                <a:effectLst/>
                <a:latin typeface="MonoLisa"/>
              </a:rPr>
              <a:t>h2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&gt;Edit to see some magic happen!&lt;/</a:t>
            </a:r>
            <a:r>
              <a:rPr lang="en-US" b="0" dirty="0">
                <a:solidFill>
                  <a:srgbClr val="E06C75"/>
                </a:solidFill>
                <a:effectLst/>
                <a:latin typeface="MonoLisa"/>
              </a:rPr>
              <a:t>h2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&gt;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    &lt;/</a:t>
            </a:r>
            <a:r>
              <a:rPr lang="en-US" b="0" dirty="0">
                <a:solidFill>
                  <a:srgbClr val="E06C75"/>
                </a:solidFill>
                <a:effectLst/>
                <a:latin typeface="MonoLisa"/>
              </a:rPr>
              <a:t>div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&gt;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  );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}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br>
              <a:rPr lang="en-US" b="0" dirty="0">
                <a:solidFill>
                  <a:srgbClr val="999999"/>
                </a:solidFill>
                <a:effectLst/>
                <a:latin typeface="MonoLisa"/>
              </a:rPr>
            </a:b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8A49AA2-9809-4F1B-A981-3DBB9F2C1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Create a new file named (</a:t>
            </a:r>
            <a:r>
              <a:rPr lang="en-US" dirty="0" err="1"/>
              <a:t>componentName</a:t>
            </a:r>
            <a:r>
              <a:rPr lang="en-US" dirty="0"/>
              <a:t>).</a:t>
            </a:r>
            <a:r>
              <a:rPr lang="en-US" dirty="0" err="1"/>
              <a:t>jsx</a:t>
            </a:r>
            <a:endParaRPr lang="en-US" dirty="0"/>
          </a:p>
          <a:p>
            <a:r>
              <a:rPr lang="en-US" dirty="0"/>
              <a:t>Export a function with the same name as the JSX</a:t>
            </a:r>
          </a:p>
          <a:p>
            <a:r>
              <a:rPr lang="en-US" dirty="0"/>
              <a:t>Pass in an object with a template property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3846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104B0-905E-438D-82CB-78A280C27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React Component (class)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E0EBA-BDD0-45EC-88FB-784FA3537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 with a ‘render’ function</a:t>
            </a:r>
          </a:p>
          <a:p>
            <a:r>
              <a:rPr lang="en-US" dirty="0"/>
              <a:t>Other functions link into lifecycle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191578-9F49-467E-AA3B-250AF29CF208}"/>
              </a:ext>
            </a:extLst>
          </p:cNvPr>
          <p:cNvSpPr txBox="1"/>
          <p:nvPr/>
        </p:nvSpPr>
        <p:spPr>
          <a:xfrm>
            <a:off x="1652337" y="3700989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Welcome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React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Component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render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 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Hello, 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{this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props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</p:txBody>
      </p:sp>
    </p:spTree>
    <p:extLst>
      <p:ext uri="{BB962C8B-B14F-4D97-AF65-F5344CB8AC3E}">
        <p14:creationId xmlns:p14="http://schemas.microsoft.com/office/powerpoint/2010/main" val="266866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D44A-7F33-4C52-AC73-7123A28E7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C5075-3724-4DEF-B3DC-F68EF3B40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React Overview</a:t>
            </a:r>
          </a:p>
          <a:p>
            <a:r>
              <a:rPr lang="en-US" dirty="0" err="1"/>
              <a:t>EcmaScript</a:t>
            </a:r>
            <a:r>
              <a:rPr lang="en-US" dirty="0"/>
              <a:t> 6</a:t>
            </a:r>
          </a:p>
          <a:p>
            <a:r>
              <a:rPr lang="en-US" dirty="0"/>
              <a:t>JSX</a:t>
            </a:r>
          </a:p>
          <a:p>
            <a:r>
              <a:rPr lang="en-US" dirty="0"/>
              <a:t>Vue Application and State</a:t>
            </a:r>
          </a:p>
        </p:txBody>
      </p:sp>
    </p:spTree>
    <p:extLst>
      <p:ext uri="{BB962C8B-B14F-4D97-AF65-F5344CB8AC3E}">
        <p14:creationId xmlns:p14="http://schemas.microsoft.com/office/powerpoint/2010/main" val="5728296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74AEE-4346-4D3F-9C86-E523C6CAA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a component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C53EE-422E-4BDA-AAF8-6F95F2DE0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 the component</a:t>
            </a:r>
          </a:p>
          <a:p>
            <a:r>
              <a:rPr lang="en-US" dirty="0"/>
              <a:t>Use the tag anywhere in the React JSX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7FB5DC-DE7B-449F-A0B7-F6F52A17886E}"/>
              </a:ext>
            </a:extLst>
          </p:cNvPr>
          <p:cNvSpPr txBox="1"/>
          <p:nvPr/>
        </p:nvSpPr>
        <p:spPr>
          <a:xfrm>
            <a:off x="1211179" y="3153362"/>
            <a:ext cx="60960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Welcome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"./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welcome.jsx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 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"App"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Welcome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02741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9459E-DAD6-46A7-B682-F25ACAB4A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in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19D71-BB9A-41FC-A9F2-4BE8CAE36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Welcome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name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{‘James’}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n-US" dirty="0" err="1">
                <a:solidFill>
                  <a:srgbClr val="4EC9B0"/>
                </a:solidFill>
                <a:latin typeface="Consolas" panose="020B0609020204030204" pitchFamily="49" charset="0"/>
              </a:rPr>
              <a:t>todo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-item</a:t>
            </a:r>
            <a:r>
              <a:rPr lang="en-US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6713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F2099-43AE-4C8C-9AFC-EEC2C55BF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3010B-3280-44FF-A5E0-AC96B25569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Databind</a:t>
            </a:r>
            <a:r>
              <a:rPr lang="en-US" dirty="0"/>
              <a:t> with </a:t>
            </a:r>
            <a:r>
              <a:rPr lang="en-US" dirty="0" err="1"/>
              <a:t>this.props.</a:t>
            </a:r>
            <a:r>
              <a:rPr lang="en-US" b="1" dirty="0" err="1"/>
              <a:t>propName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30C903-D296-4B25-A04C-DE824FB526F7}"/>
              </a:ext>
            </a:extLst>
          </p:cNvPr>
          <p:cNvSpPr txBox="1"/>
          <p:nvPr/>
        </p:nvSpPr>
        <p:spPr>
          <a:xfrm>
            <a:off x="1013909" y="2771029"/>
            <a:ext cx="609420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678DD"/>
                </a:solidFill>
                <a:effectLst/>
                <a:latin typeface="MonoLisa"/>
              </a:rPr>
              <a:t>class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MonoLisa"/>
              </a:rPr>
              <a:t>Welcome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C678DD"/>
                </a:solidFill>
                <a:effectLst/>
                <a:latin typeface="MonoLisa"/>
              </a:rPr>
              <a:t>extends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</a:t>
            </a:r>
            <a:r>
              <a:rPr lang="en-US" b="0" dirty="0" err="1">
                <a:solidFill>
                  <a:srgbClr val="98C379"/>
                </a:solidFill>
                <a:effectLst/>
                <a:latin typeface="MonoLisa"/>
              </a:rPr>
              <a:t>React</a:t>
            </a:r>
            <a:r>
              <a:rPr lang="en-US" b="0" dirty="0" err="1">
                <a:solidFill>
                  <a:srgbClr val="ABB2BF"/>
                </a:solidFill>
                <a:effectLst/>
                <a:latin typeface="MonoLisa"/>
              </a:rPr>
              <a:t>.</a:t>
            </a:r>
            <a:r>
              <a:rPr lang="en-US" b="0" dirty="0" err="1">
                <a:solidFill>
                  <a:srgbClr val="98C379"/>
                </a:solidFill>
                <a:effectLst/>
                <a:latin typeface="MonoLisa"/>
              </a:rPr>
              <a:t>Component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{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>
                <a:solidFill>
                  <a:srgbClr val="61AFEF"/>
                </a:solidFill>
                <a:effectLst/>
                <a:latin typeface="MonoLisa"/>
              </a:rPr>
              <a:t>     render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() {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>
                <a:solidFill>
                  <a:srgbClr val="C678DD"/>
                </a:solidFill>
                <a:effectLst/>
                <a:latin typeface="MonoLisa"/>
              </a:rPr>
              <a:t>         return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&lt;</a:t>
            </a:r>
            <a:r>
              <a:rPr lang="en-US" b="0" dirty="0">
                <a:solidFill>
                  <a:srgbClr val="E06C75"/>
                </a:solidFill>
                <a:effectLst/>
                <a:latin typeface="MonoLisa"/>
              </a:rPr>
              <a:t>h1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&gt;Hello, </a:t>
            </a:r>
            <a:r>
              <a:rPr lang="en-US" b="0" dirty="0">
                <a:solidFill>
                  <a:srgbClr val="BE5046"/>
                </a:solidFill>
                <a:effectLst/>
                <a:latin typeface="MonoLisa"/>
              </a:rPr>
              <a:t>{</a:t>
            </a:r>
            <a:r>
              <a:rPr lang="en-US" b="0" dirty="0">
                <a:solidFill>
                  <a:srgbClr val="E06C75"/>
                </a:solidFill>
                <a:effectLst/>
                <a:latin typeface="MonoLisa"/>
              </a:rPr>
              <a:t>this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.</a:t>
            </a:r>
            <a:r>
              <a:rPr lang="en-US" b="0" dirty="0">
                <a:solidFill>
                  <a:srgbClr val="E06C75"/>
                </a:solidFill>
                <a:effectLst/>
                <a:latin typeface="MonoLisa"/>
              </a:rPr>
              <a:t>props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.</a:t>
            </a:r>
            <a:r>
              <a:rPr lang="en-US" b="0" dirty="0">
                <a:solidFill>
                  <a:srgbClr val="E06C75"/>
                </a:solidFill>
                <a:effectLst/>
                <a:latin typeface="MonoLisa"/>
              </a:rPr>
              <a:t>name</a:t>
            </a:r>
            <a:r>
              <a:rPr lang="en-US" b="0" dirty="0">
                <a:solidFill>
                  <a:srgbClr val="BE5046"/>
                </a:solidFill>
                <a:effectLst/>
                <a:latin typeface="MonoLisa"/>
              </a:rPr>
              <a:t>}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&lt;/</a:t>
            </a:r>
            <a:r>
              <a:rPr lang="en-US" b="0" dirty="0">
                <a:solidFill>
                  <a:srgbClr val="E06C75"/>
                </a:solidFill>
                <a:effectLst/>
                <a:latin typeface="MonoLisa"/>
              </a:rPr>
              <a:t>h1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&gt;;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   }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}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br>
              <a:rPr lang="en-US" b="0" dirty="0">
                <a:solidFill>
                  <a:srgbClr val="999999"/>
                </a:solidFill>
                <a:effectLst/>
                <a:latin typeface="MonoLisa"/>
              </a:rPr>
            </a:b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</p:txBody>
      </p:sp>
    </p:spTree>
    <p:extLst>
      <p:ext uri="{BB962C8B-B14F-4D97-AF65-F5344CB8AC3E}">
        <p14:creationId xmlns:p14="http://schemas.microsoft.com/office/powerpoint/2010/main" val="29640042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Woodtype, Printing, Font, Letterpress, Wood Blocks">
            <a:extLst>
              <a:ext uri="{FF2B5EF4-FFF2-40B4-BE49-F238E27FC236}">
                <a16:creationId xmlns:a16="http://schemas.microsoft.com/office/drawing/2014/main" id="{94D1A778-0B35-48E5-B471-EB7574DDF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9074" y="-334735"/>
            <a:ext cx="12601074" cy="8387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63B5A5-475C-4A40-9B67-98C856057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8508" y="3100162"/>
            <a:ext cx="6819900" cy="1325563"/>
          </a:xfrm>
        </p:spPr>
        <p:txBody>
          <a:bodyPr/>
          <a:lstStyle/>
          <a:p>
            <a:r>
              <a:rPr lang="en-US" dirty="0"/>
              <a:t>State and Application Object</a:t>
            </a:r>
          </a:p>
        </p:txBody>
      </p:sp>
    </p:spTree>
    <p:extLst>
      <p:ext uri="{BB962C8B-B14F-4D97-AF65-F5344CB8AC3E}">
        <p14:creationId xmlns:p14="http://schemas.microsoft.com/office/powerpoint/2010/main" val="3131693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3EB75-E941-4333-A351-59BBF4420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4A5A3-636F-4AFB-819C-C2C386450C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4888"/>
            <a:ext cx="10515600" cy="4351338"/>
          </a:xfrm>
        </p:spPr>
        <p:txBody>
          <a:bodyPr/>
          <a:lstStyle/>
          <a:p>
            <a:r>
              <a:rPr lang="en-US" dirty="0"/>
              <a:t>All React applications have a single entry point</a:t>
            </a:r>
          </a:p>
          <a:p>
            <a:r>
              <a:rPr lang="en-US" dirty="0"/>
              <a:t>This entry point is typically a single tag, and needs to be foisted onto the document</a:t>
            </a:r>
          </a:p>
          <a:p>
            <a:r>
              <a:rPr lang="en-US" dirty="0"/>
              <a:t>In full applications, this is done in the index.js entry point script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B15A63-0D1F-42D8-B1E4-3C72C593C4CD}"/>
              </a:ext>
            </a:extLst>
          </p:cNvPr>
          <p:cNvSpPr txBox="1"/>
          <p:nvPr/>
        </p:nvSpPr>
        <p:spPr>
          <a:xfrm>
            <a:off x="1467851" y="3429000"/>
            <a:ext cx="6938211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678DD"/>
                </a:solidFill>
                <a:effectLst/>
                <a:latin typeface="MonoLisa"/>
              </a:rPr>
              <a:t>import</a:t>
            </a:r>
            <a:r>
              <a:rPr lang="en-US" b="0" dirty="0">
                <a:solidFill>
                  <a:srgbClr val="999999"/>
                </a:solidFill>
                <a:effectLst/>
                <a:latin typeface="MonoLisa"/>
              </a:rPr>
              <a:t> </a:t>
            </a:r>
            <a:r>
              <a:rPr lang="en-US" b="0" dirty="0" err="1">
                <a:solidFill>
                  <a:srgbClr val="E06C75"/>
                </a:solidFill>
                <a:effectLst/>
                <a:latin typeface="MonoLisa"/>
              </a:rPr>
              <a:t>ReactDOM</a:t>
            </a:r>
            <a:r>
              <a:rPr lang="en-US" b="0" dirty="0">
                <a:solidFill>
                  <a:srgbClr val="999999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C678DD"/>
                </a:solidFill>
                <a:effectLst/>
                <a:latin typeface="MonoLisa"/>
              </a:rPr>
              <a:t>from</a:t>
            </a:r>
            <a:r>
              <a:rPr lang="en-US" b="0" dirty="0">
                <a:solidFill>
                  <a:srgbClr val="999999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98C379"/>
                </a:solidFill>
                <a:effectLst/>
                <a:latin typeface="MonoLisa"/>
              </a:rPr>
              <a:t>"react-</a:t>
            </a:r>
            <a:r>
              <a:rPr lang="en-US" b="0" dirty="0" err="1">
                <a:solidFill>
                  <a:srgbClr val="98C379"/>
                </a:solidFill>
                <a:effectLst/>
                <a:latin typeface="MonoLisa"/>
              </a:rPr>
              <a:t>dom</a:t>
            </a:r>
            <a:r>
              <a:rPr lang="en-US" b="0" dirty="0">
                <a:solidFill>
                  <a:srgbClr val="98C379"/>
                </a:solidFill>
                <a:effectLst/>
                <a:latin typeface="MonoLisa"/>
              </a:rPr>
              <a:t>"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;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br>
              <a:rPr lang="en-US" b="0" dirty="0">
                <a:solidFill>
                  <a:srgbClr val="999999"/>
                </a:solidFill>
                <a:effectLst/>
                <a:latin typeface="MonoLisa"/>
              </a:rPr>
            </a:br>
            <a:r>
              <a:rPr lang="en-US" b="0" dirty="0">
                <a:solidFill>
                  <a:srgbClr val="C678DD"/>
                </a:solidFill>
                <a:effectLst/>
                <a:latin typeface="MonoLisa"/>
              </a:rPr>
              <a:t>import</a:t>
            </a:r>
            <a:r>
              <a:rPr lang="en-US" b="0" dirty="0">
                <a:solidFill>
                  <a:srgbClr val="999999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E06C75"/>
                </a:solidFill>
                <a:effectLst/>
                <a:latin typeface="MonoLisa"/>
              </a:rPr>
              <a:t>App</a:t>
            </a:r>
            <a:r>
              <a:rPr lang="en-US" b="0" dirty="0">
                <a:solidFill>
                  <a:srgbClr val="999999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C678DD"/>
                </a:solidFill>
                <a:effectLst/>
                <a:latin typeface="MonoLisa"/>
              </a:rPr>
              <a:t>from</a:t>
            </a:r>
            <a:r>
              <a:rPr lang="en-US" b="0" dirty="0">
                <a:solidFill>
                  <a:srgbClr val="999999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98C379"/>
                </a:solidFill>
                <a:effectLst/>
                <a:latin typeface="MonoLisa"/>
              </a:rPr>
              <a:t>"./App"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;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br>
              <a:rPr lang="en-US" b="0" dirty="0">
                <a:solidFill>
                  <a:srgbClr val="999999"/>
                </a:solidFill>
                <a:effectLst/>
                <a:latin typeface="MonoLisa"/>
              </a:rPr>
            </a:br>
            <a:r>
              <a:rPr lang="en-US" b="0" dirty="0">
                <a:solidFill>
                  <a:srgbClr val="C678DD"/>
                </a:solidFill>
                <a:effectLst/>
                <a:latin typeface="MonoLisa"/>
              </a:rPr>
              <a:t>const</a:t>
            </a:r>
            <a:r>
              <a:rPr lang="en-US" b="0" dirty="0">
                <a:solidFill>
                  <a:srgbClr val="999999"/>
                </a:solidFill>
                <a:effectLst/>
                <a:latin typeface="MonoLisa"/>
              </a:rPr>
              <a:t> </a:t>
            </a:r>
            <a:r>
              <a:rPr lang="en-US" b="0" dirty="0" err="1">
                <a:solidFill>
                  <a:srgbClr val="D19A66"/>
                </a:solidFill>
                <a:effectLst/>
                <a:latin typeface="MonoLisa"/>
              </a:rPr>
              <a:t>rootElement</a:t>
            </a:r>
            <a:r>
              <a:rPr lang="en-US" b="0" dirty="0">
                <a:solidFill>
                  <a:srgbClr val="999999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56B6C2"/>
                </a:solidFill>
                <a:effectLst/>
                <a:latin typeface="MonoLisa"/>
              </a:rPr>
              <a:t>=</a:t>
            </a:r>
            <a:r>
              <a:rPr lang="en-US" b="0" dirty="0">
                <a:solidFill>
                  <a:srgbClr val="999999"/>
                </a:solidFill>
                <a:effectLst/>
                <a:latin typeface="MonoLisa"/>
              </a:rPr>
              <a:t> </a:t>
            </a:r>
            <a:r>
              <a:rPr lang="en-US" b="0" dirty="0" err="1">
                <a:solidFill>
                  <a:srgbClr val="E06C75"/>
                </a:solidFill>
                <a:effectLst/>
                <a:latin typeface="MonoLisa"/>
              </a:rPr>
              <a:t>document</a:t>
            </a:r>
            <a:r>
              <a:rPr lang="en-US" b="0" dirty="0" err="1">
                <a:solidFill>
                  <a:srgbClr val="ABB2BF"/>
                </a:solidFill>
                <a:effectLst/>
                <a:latin typeface="MonoLisa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MonoLisa"/>
              </a:rPr>
              <a:t>getElementById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(</a:t>
            </a:r>
            <a:r>
              <a:rPr lang="en-US" b="0" dirty="0">
                <a:solidFill>
                  <a:srgbClr val="98C379"/>
                </a:solidFill>
                <a:effectLst/>
                <a:latin typeface="MonoLisa"/>
              </a:rPr>
              <a:t>"root"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);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 err="1">
                <a:solidFill>
                  <a:srgbClr val="E06C75"/>
                </a:solidFill>
                <a:effectLst/>
                <a:latin typeface="MonoLisa"/>
              </a:rPr>
              <a:t>ReactDOM</a:t>
            </a:r>
            <a:r>
              <a:rPr lang="en-US" b="0" dirty="0" err="1">
                <a:solidFill>
                  <a:srgbClr val="ABB2BF"/>
                </a:solidFill>
                <a:effectLst/>
                <a:latin typeface="MonoLisa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MonoLisa"/>
              </a:rPr>
              <a:t>render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(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&lt;</a:t>
            </a:r>
            <a:r>
              <a:rPr lang="en-US" b="0" dirty="0" err="1">
                <a:solidFill>
                  <a:srgbClr val="E5C07B"/>
                </a:solidFill>
                <a:effectLst/>
                <a:latin typeface="MonoLisa"/>
              </a:rPr>
              <a:t>StrictMode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&gt;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&lt;</a:t>
            </a:r>
            <a:r>
              <a:rPr lang="en-US" b="0" dirty="0">
                <a:solidFill>
                  <a:srgbClr val="E5C07B"/>
                </a:solidFill>
                <a:effectLst/>
                <a:latin typeface="MonoLisa"/>
              </a:rPr>
              <a:t>App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/&gt;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&lt;/</a:t>
            </a:r>
            <a:r>
              <a:rPr lang="en-US" b="0" dirty="0" err="1">
                <a:solidFill>
                  <a:srgbClr val="E5C07B"/>
                </a:solidFill>
                <a:effectLst/>
                <a:latin typeface="MonoLisa"/>
              </a:rPr>
              <a:t>StrictMode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&gt;,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 err="1">
                <a:solidFill>
                  <a:srgbClr val="ABB2BF"/>
                </a:solidFill>
                <a:effectLst/>
                <a:latin typeface="MonoLisa"/>
              </a:rPr>
              <a:t>rootElement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);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br>
              <a:rPr lang="en-US" b="0" dirty="0">
                <a:solidFill>
                  <a:srgbClr val="999999"/>
                </a:solidFill>
                <a:effectLst/>
                <a:latin typeface="MonoLisa"/>
              </a:rPr>
            </a:b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</p:txBody>
      </p:sp>
    </p:spTree>
    <p:extLst>
      <p:ext uri="{BB962C8B-B14F-4D97-AF65-F5344CB8AC3E}">
        <p14:creationId xmlns:p14="http://schemas.microsoft.com/office/powerpoint/2010/main" val="3417738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F40E1-BFE6-4788-BDAE-28B9A7EA1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20355-F005-4963-A2D7-C57C9584F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program has variables that it uses for calculations, making decisions</a:t>
            </a:r>
          </a:p>
          <a:p>
            <a:r>
              <a:rPr lang="en-US" dirty="0"/>
              <a:t>These variables are the </a:t>
            </a:r>
            <a:r>
              <a:rPr lang="en-US" i="1" dirty="0"/>
              <a:t>application state</a:t>
            </a:r>
            <a:endParaRPr lang="en-US" dirty="0"/>
          </a:p>
          <a:p>
            <a:r>
              <a:rPr lang="en-US" dirty="0"/>
              <a:t>In React, component </a:t>
            </a:r>
            <a:r>
              <a:rPr lang="en-US" b="1" dirty="0"/>
              <a:t>.state </a:t>
            </a:r>
            <a:r>
              <a:rPr lang="en-US" dirty="0"/>
              <a:t>property stores this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9410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9155F-B6EF-4011-B83D-F66028F2A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property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16DB7-2703-4448-B55F-B9E0EF1BC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504" y="1690688"/>
            <a:ext cx="10515600" cy="4351338"/>
          </a:xfrm>
        </p:spPr>
        <p:txBody>
          <a:bodyPr/>
          <a:lstStyle/>
          <a:p>
            <a:r>
              <a:rPr lang="en-US" dirty="0"/>
              <a:t>Can be accessed via </a:t>
            </a:r>
            <a:r>
              <a:rPr lang="en-US" dirty="0" err="1"/>
              <a:t>this.state</a:t>
            </a:r>
            <a:endParaRPr lang="en-US" dirty="0"/>
          </a:p>
          <a:p>
            <a:r>
              <a:rPr lang="en-US" dirty="0"/>
              <a:t>Set up in the initial constructor function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02EB29-06C7-4594-AF27-BC6A07BF4C60}"/>
              </a:ext>
            </a:extLst>
          </p:cNvPr>
          <p:cNvSpPr txBox="1"/>
          <p:nvPr/>
        </p:nvSpPr>
        <p:spPr>
          <a:xfrm>
            <a:off x="1390428" y="2718260"/>
            <a:ext cx="892615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Clock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React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Component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constructor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props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{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date: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()};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render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 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h2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It is 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toLocaleTimeString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h2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</p:txBody>
      </p:sp>
    </p:spTree>
    <p:extLst>
      <p:ext uri="{BB962C8B-B14F-4D97-AF65-F5344CB8AC3E}">
        <p14:creationId xmlns:p14="http://schemas.microsoft.com/office/powerpoint/2010/main" val="3180938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D52AD-A294-4F4C-B59C-46CAC178A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4E37C-81A7-4A9B-87AD-CD709711A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Should only be done via </a:t>
            </a:r>
            <a:r>
              <a:rPr lang="en-US" dirty="0" err="1"/>
              <a:t>this.setState</a:t>
            </a:r>
            <a:endParaRPr lang="en-US" dirty="0"/>
          </a:p>
          <a:p>
            <a:r>
              <a:rPr lang="en-US" dirty="0"/>
              <a:t>Put in an object with the properties and the values to change 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B6EE55-6938-4FA4-BD77-8F910E284EA0}"/>
              </a:ext>
            </a:extLst>
          </p:cNvPr>
          <p:cNvSpPr txBox="1"/>
          <p:nvPr/>
        </p:nvSpPr>
        <p:spPr>
          <a:xfrm>
            <a:off x="1325880" y="3429000"/>
            <a:ext cx="609420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newNum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floor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 * 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setState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roll: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newNum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});</a:t>
            </a:r>
          </a:p>
        </p:txBody>
      </p:sp>
    </p:spTree>
    <p:extLst>
      <p:ext uri="{BB962C8B-B14F-4D97-AF65-F5344CB8AC3E}">
        <p14:creationId xmlns:p14="http://schemas.microsoft.com/office/powerpoint/2010/main" val="17398137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F5215-3349-403D-8023-939E27B9A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Respond to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69C74-A977-46D4-96BA-D551FC07A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Arrow function that calls a class method</a:t>
            </a:r>
          </a:p>
          <a:p>
            <a:r>
              <a:rPr lang="en-US" dirty="0"/>
              <a:t>Camel-cased for react binding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9DA547-2EB3-4F2F-BB33-65D443C24FAB}"/>
              </a:ext>
            </a:extLst>
          </p:cNvPr>
          <p:cNvSpPr txBox="1"/>
          <p:nvPr/>
        </p:nvSpPr>
        <p:spPr>
          <a:xfrm>
            <a:off x="1107143" y="3992467"/>
            <a:ext cx="700053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doRoll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 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newNum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floor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 * 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setState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roll: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newNum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7CC52-A523-49D5-A436-B7234C595D82}"/>
              </a:ext>
            </a:extLst>
          </p:cNvPr>
          <p:cNvSpPr txBox="1"/>
          <p:nvPr/>
        </p:nvSpPr>
        <p:spPr>
          <a:xfrm>
            <a:off x="838200" y="3213847"/>
            <a:ext cx="726948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onClick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 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doRoll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Roll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2397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BA878-BD42-42D3-AFB9-5C3EA3D6C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A6D4E-DFB2-4315-BDA9-591FB0CF2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a state property for the input value</a:t>
            </a:r>
          </a:p>
          <a:p>
            <a:r>
              <a:rPr lang="en-US" dirty="0"/>
              <a:t>Listen for changes to input fields</a:t>
            </a:r>
          </a:p>
          <a:p>
            <a:r>
              <a:rPr lang="en-US" dirty="0"/>
              <a:t>Update state when changes occur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001C7B-27C2-4A4A-AE32-EFB65B4445E5}"/>
              </a:ext>
            </a:extLst>
          </p:cNvPr>
          <p:cNvSpPr txBox="1"/>
          <p:nvPr/>
        </p:nvSpPr>
        <p:spPr>
          <a:xfrm>
            <a:off x="838200" y="3731916"/>
            <a:ext cx="106258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&lt;</a:t>
            </a:r>
            <a:r>
              <a:rPr lang="en-US" b="0" dirty="0">
                <a:solidFill>
                  <a:srgbClr val="E06C75"/>
                </a:solidFill>
                <a:effectLst/>
                <a:latin typeface="MonoLisa"/>
              </a:rPr>
              <a:t>input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D19A66"/>
                </a:solidFill>
                <a:effectLst/>
                <a:latin typeface="MonoLisa"/>
              </a:rPr>
              <a:t>type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=</a:t>
            </a:r>
            <a:r>
              <a:rPr lang="en-US" b="0" dirty="0">
                <a:solidFill>
                  <a:srgbClr val="98C379"/>
                </a:solidFill>
                <a:effectLst/>
                <a:latin typeface="MonoLisa"/>
              </a:rPr>
              <a:t>"text"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D19A66"/>
                </a:solidFill>
                <a:effectLst/>
                <a:latin typeface="MonoLisa"/>
              </a:rPr>
              <a:t>value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={</a:t>
            </a:r>
            <a:r>
              <a:rPr lang="en-US" b="0" dirty="0" err="1">
                <a:solidFill>
                  <a:srgbClr val="E06C75"/>
                </a:solidFill>
                <a:effectLst/>
                <a:latin typeface="MonoLisa"/>
              </a:rPr>
              <a:t>this</a:t>
            </a:r>
            <a:r>
              <a:rPr lang="en-US" b="0" dirty="0" err="1">
                <a:solidFill>
                  <a:srgbClr val="ABB2BF"/>
                </a:solidFill>
                <a:effectLst/>
                <a:latin typeface="MonoLisa"/>
              </a:rPr>
              <a:t>.</a:t>
            </a:r>
            <a:r>
              <a:rPr lang="en-US" b="0" dirty="0" err="1">
                <a:solidFill>
                  <a:srgbClr val="E06C75"/>
                </a:solidFill>
                <a:effectLst/>
                <a:latin typeface="MonoLisa"/>
              </a:rPr>
              <a:t>state</a:t>
            </a:r>
            <a:r>
              <a:rPr lang="en-US" b="0" dirty="0" err="1">
                <a:solidFill>
                  <a:srgbClr val="ABB2BF"/>
                </a:solidFill>
                <a:effectLst/>
                <a:latin typeface="MonoLisa"/>
              </a:rPr>
              <a:t>.</a:t>
            </a:r>
            <a:r>
              <a:rPr lang="en-US" b="0" dirty="0" err="1">
                <a:solidFill>
                  <a:srgbClr val="E06C75"/>
                </a:solidFill>
                <a:effectLst/>
                <a:latin typeface="MonoLisa"/>
              </a:rPr>
              <a:t>value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} </a:t>
            </a:r>
            <a:r>
              <a:rPr lang="en-US" b="0" dirty="0" err="1">
                <a:solidFill>
                  <a:srgbClr val="D19A66"/>
                </a:solidFill>
                <a:effectLst/>
                <a:latin typeface="MonoLisa"/>
              </a:rPr>
              <a:t>onChange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={</a:t>
            </a:r>
            <a:r>
              <a:rPr lang="en-US" b="0" dirty="0" err="1">
                <a:solidFill>
                  <a:srgbClr val="E06C75"/>
                </a:solidFill>
                <a:effectLst/>
                <a:latin typeface="MonoLisa"/>
              </a:rPr>
              <a:t>this</a:t>
            </a:r>
            <a:r>
              <a:rPr lang="en-US" b="0" dirty="0" err="1">
                <a:solidFill>
                  <a:srgbClr val="ABB2BF"/>
                </a:solidFill>
                <a:effectLst/>
                <a:latin typeface="MonoLisa"/>
              </a:rPr>
              <a:t>.</a:t>
            </a:r>
            <a:r>
              <a:rPr lang="en-US" b="0" dirty="0" err="1">
                <a:solidFill>
                  <a:srgbClr val="E06C75"/>
                </a:solidFill>
                <a:effectLst/>
                <a:latin typeface="MonoLisa"/>
              </a:rPr>
              <a:t>handleChange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} /&gt;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77B9C7-1050-4904-9C7C-EDA8FB3BC077}"/>
              </a:ext>
            </a:extLst>
          </p:cNvPr>
          <p:cNvSpPr txBox="1"/>
          <p:nvPr/>
        </p:nvSpPr>
        <p:spPr>
          <a:xfrm>
            <a:off x="7470291" y="5545874"/>
            <a:ext cx="60942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61AFEF"/>
                </a:solidFill>
                <a:effectLst/>
                <a:latin typeface="MonoLisa"/>
              </a:rPr>
              <a:t>handleChange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(event) {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>
                <a:solidFill>
                  <a:srgbClr val="E06C75"/>
                </a:solidFill>
                <a:effectLst/>
                <a:latin typeface="MonoLisa"/>
              </a:rPr>
              <a:t>      </a:t>
            </a:r>
            <a:r>
              <a:rPr lang="en-US" b="0" dirty="0" err="1">
                <a:solidFill>
                  <a:srgbClr val="E06C75"/>
                </a:solidFill>
                <a:effectLst/>
                <a:latin typeface="MonoLisa"/>
              </a:rPr>
              <a:t>this</a:t>
            </a:r>
            <a:r>
              <a:rPr lang="en-US" b="0" dirty="0" err="1">
                <a:solidFill>
                  <a:srgbClr val="ABB2BF"/>
                </a:solidFill>
                <a:effectLst/>
                <a:latin typeface="MonoLisa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MonoLisa"/>
              </a:rPr>
              <a:t>setState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({value</a:t>
            </a:r>
            <a:r>
              <a:rPr lang="en-US" b="0" dirty="0">
                <a:solidFill>
                  <a:srgbClr val="56B6C2"/>
                </a:solidFill>
                <a:effectLst/>
                <a:latin typeface="MonoLisa"/>
              </a:rPr>
              <a:t>: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</a:t>
            </a:r>
            <a:r>
              <a:rPr lang="en-US" b="0" dirty="0" err="1">
                <a:solidFill>
                  <a:srgbClr val="E06C75"/>
                </a:solidFill>
                <a:effectLst/>
                <a:latin typeface="MonoLisa"/>
              </a:rPr>
              <a:t>event</a:t>
            </a:r>
            <a:r>
              <a:rPr lang="en-US" b="0" dirty="0" err="1">
                <a:solidFill>
                  <a:srgbClr val="ABB2BF"/>
                </a:solidFill>
                <a:effectLst/>
                <a:latin typeface="MonoLisa"/>
              </a:rPr>
              <a:t>.</a:t>
            </a:r>
            <a:r>
              <a:rPr lang="en-US" b="0" dirty="0" err="1">
                <a:solidFill>
                  <a:srgbClr val="E06C75"/>
                </a:solidFill>
                <a:effectLst/>
                <a:latin typeface="MonoLisa"/>
              </a:rPr>
              <a:t>target</a:t>
            </a:r>
            <a:r>
              <a:rPr lang="en-US" b="0" dirty="0" err="1">
                <a:solidFill>
                  <a:srgbClr val="ABB2BF"/>
                </a:solidFill>
                <a:effectLst/>
                <a:latin typeface="MonoLisa"/>
              </a:rPr>
              <a:t>.</a:t>
            </a:r>
            <a:r>
              <a:rPr lang="en-US" b="0" dirty="0" err="1">
                <a:solidFill>
                  <a:srgbClr val="E06C75"/>
                </a:solidFill>
                <a:effectLst/>
                <a:latin typeface="MonoLisa"/>
              </a:rPr>
              <a:t>value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});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}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C27339-4D4E-4578-8BF9-95C58F115F5D}"/>
              </a:ext>
            </a:extLst>
          </p:cNvPr>
          <p:cNvSpPr txBox="1"/>
          <p:nvPr/>
        </p:nvSpPr>
        <p:spPr>
          <a:xfrm>
            <a:off x="727935" y="4413791"/>
            <a:ext cx="609420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678DD"/>
                </a:solidFill>
                <a:effectLst/>
                <a:latin typeface="MonoLisa"/>
              </a:rPr>
              <a:t>constructor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() {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>
                <a:solidFill>
                  <a:srgbClr val="E06C75"/>
                </a:solidFill>
                <a:effectLst/>
                <a:latin typeface="MonoLisa"/>
              </a:rPr>
              <a:t>   super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();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>
                <a:solidFill>
                  <a:srgbClr val="E06C75"/>
                </a:solidFill>
                <a:effectLst/>
                <a:latin typeface="MonoLisa"/>
              </a:rPr>
              <a:t>   </a:t>
            </a:r>
            <a:r>
              <a:rPr lang="en-US" b="0" dirty="0" err="1">
                <a:solidFill>
                  <a:srgbClr val="E06C75"/>
                </a:solidFill>
                <a:effectLst/>
                <a:latin typeface="MonoLisa"/>
              </a:rPr>
              <a:t>this</a:t>
            </a:r>
            <a:r>
              <a:rPr lang="en-US" b="0" dirty="0" err="1">
                <a:solidFill>
                  <a:srgbClr val="ABB2BF"/>
                </a:solidFill>
                <a:effectLst/>
                <a:latin typeface="MonoLisa"/>
              </a:rPr>
              <a:t>.</a:t>
            </a:r>
            <a:r>
              <a:rPr lang="en-US" b="0" dirty="0" err="1">
                <a:solidFill>
                  <a:srgbClr val="E06C75"/>
                </a:solidFill>
                <a:effectLst/>
                <a:latin typeface="MonoLisa"/>
              </a:rPr>
              <a:t>state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56B6C2"/>
                </a:solidFill>
                <a:effectLst/>
                <a:latin typeface="MonoLisa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{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dirty="0">
                <a:solidFill>
                  <a:srgbClr val="ABB2BF"/>
                </a:solidFill>
                <a:latin typeface="MonoLisa"/>
              </a:rPr>
              <a:t>       value</a:t>
            </a:r>
            <a:r>
              <a:rPr lang="en-US" b="0" dirty="0">
                <a:solidFill>
                  <a:srgbClr val="56B6C2"/>
                </a:solidFill>
                <a:effectLst/>
                <a:latin typeface="MonoLisa"/>
              </a:rPr>
              <a:t>: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</a:t>
            </a:r>
            <a:r>
              <a:rPr lang="en-US" dirty="0">
                <a:solidFill>
                  <a:srgbClr val="D19A66"/>
                </a:solidFill>
                <a:latin typeface="MonoLisa"/>
              </a:rPr>
              <a:t>‘’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  };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  <a:p>
            <a:r>
              <a:rPr lang="en-US" b="0" dirty="0">
                <a:solidFill>
                  <a:srgbClr val="E06C75"/>
                </a:solidFill>
                <a:effectLst/>
                <a:latin typeface="MonoLisa"/>
              </a:rPr>
              <a:t>   </a:t>
            </a:r>
            <a:r>
              <a:rPr lang="en-US" b="0" dirty="0" err="1">
                <a:solidFill>
                  <a:srgbClr val="E06C75"/>
                </a:solidFill>
                <a:effectLst/>
                <a:latin typeface="MonoLisa"/>
              </a:rPr>
              <a:t>this</a:t>
            </a:r>
            <a:r>
              <a:rPr lang="en-US" b="0" dirty="0" err="1">
                <a:solidFill>
                  <a:srgbClr val="ABB2BF"/>
                </a:solidFill>
                <a:effectLst/>
                <a:latin typeface="MonoLisa"/>
              </a:rPr>
              <a:t>.</a:t>
            </a:r>
            <a:r>
              <a:rPr lang="en-US" b="0" dirty="0" err="1">
                <a:solidFill>
                  <a:srgbClr val="E06C75"/>
                </a:solidFill>
                <a:effectLst/>
                <a:latin typeface="MonoLisa"/>
              </a:rPr>
              <a:t>handleChange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</a:t>
            </a:r>
            <a:r>
              <a:rPr lang="en-US" b="0" dirty="0">
                <a:solidFill>
                  <a:srgbClr val="56B6C2"/>
                </a:solidFill>
                <a:effectLst/>
                <a:latin typeface="MonoLisa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 </a:t>
            </a:r>
            <a:r>
              <a:rPr lang="en-US" b="0" dirty="0" err="1">
                <a:solidFill>
                  <a:srgbClr val="E06C75"/>
                </a:solidFill>
                <a:effectLst/>
                <a:latin typeface="MonoLisa"/>
              </a:rPr>
              <a:t>this</a:t>
            </a:r>
            <a:r>
              <a:rPr lang="en-US" b="0" dirty="0" err="1">
                <a:solidFill>
                  <a:srgbClr val="ABB2BF"/>
                </a:solidFill>
                <a:effectLst/>
                <a:latin typeface="MonoLisa"/>
              </a:rPr>
              <a:t>.</a:t>
            </a:r>
            <a:r>
              <a:rPr lang="en-US" b="0" dirty="0" err="1">
                <a:solidFill>
                  <a:srgbClr val="E06C75"/>
                </a:solidFill>
                <a:effectLst/>
                <a:latin typeface="MonoLisa"/>
              </a:rPr>
              <a:t>handleChange</a:t>
            </a:r>
            <a:r>
              <a:rPr lang="en-US" b="0" dirty="0" err="1">
                <a:solidFill>
                  <a:srgbClr val="ABB2BF"/>
                </a:solidFill>
                <a:effectLst/>
                <a:latin typeface="MonoLisa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MonoLisa"/>
              </a:rPr>
              <a:t>bind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(</a:t>
            </a:r>
            <a:r>
              <a:rPr lang="en-US" b="0" dirty="0">
                <a:solidFill>
                  <a:srgbClr val="E06C75"/>
                </a:solidFill>
                <a:effectLst/>
                <a:latin typeface="MonoLisa"/>
              </a:rPr>
              <a:t>this</a:t>
            </a:r>
            <a:r>
              <a:rPr lang="en-US" b="0" dirty="0">
                <a:solidFill>
                  <a:srgbClr val="ABB2BF"/>
                </a:solidFill>
                <a:effectLst/>
                <a:latin typeface="MonoLisa"/>
              </a:rPr>
              <a:t>);</a:t>
            </a:r>
          </a:p>
          <a:p>
            <a:r>
              <a:rPr lang="en-US" dirty="0">
                <a:solidFill>
                  <a:srgbClr val="ABB2BF"/>
                </a:solidFill>
                <a:latin typeface="MonoLisa"/>
              </a:rPr>
              <a:t>}</a:t>
            </a:r>
            <a:endParaRPr lang="en-US" b="0" dirty="0">
              <a:solidFill>
                <a:srgbClr val="999999"/>
              </a:solidFill>
              <a:effectLst/>
              <a:latin typeface="MonoLisa"/>
            </a:endParaRPr>
          </a:p>
        </p:txBody>
      </p:sp>
    </p:spTree>
    <p:extLst>
      <p:ext uri="{BB962C8B-B14F-4D97-AF65-F5344CB8AC3E}">
        <p14:creationId xmlns:p14="http://schemas.microsoft.com/office/powerpoint/2010/main" val="1956958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ridge, Web, Bridge Piers, Pillar, Stueze, Support">
            <a:extLst>
              <a:ext uri="{FF2B5EF4-FFF2-40B4-BE49-F238E27FC236}">
                <a16:creationId xmlns:a16="http://schemas.microsoft.com/office/drawing/2014/main" id="{AF95CBA0-B397-4AE4-835A-73FC80D7E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368463" cy="8245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AE956A-5226-457A-A00C-49F07CC4B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1716" y="2498725"/>
            <a:ext cx="10515600" cy="1325563"/>
          </a:xfrm>
        </p:spPr>
        <p:txBody>
          <a:bodyPr/>
          <a:lstStyle/>
          <a:p>
            <a:r>
              <a:rPr lang="en-US" dirty="0"/>
              <a:t>React Foundations</a:t>
            </a:r>
          </a:p>
        </p:txBody>
      </p:sp>
    </p:spTree>
    <p:extLst>
      <p:ext uri="{BB962C8B-B14F-4D97-AF65-F5344CB8AC3E}">
        <p14:creationId xmlns:p14="http://schemas.microsoft.com/office/powerpoint/2010/main" val="737199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A0579-C490-4931-B287-AAB67EA83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23474-96A9-4918-AE9F-82D73D889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JavaScript framework for front-end applications</a:t>
            </a:r>
          </a:p>
          <a:p>
            <a:r>
              <a:rPr lang="en-US" dirty="0"/>
              <a:t>Provides the building pieces to create UI and manage their workflow</a:t>
            </a:r>
          </a:p>
          <a:p>
            <a:r>
              <a:rPr lang="en-US" dirty="0"/>
              <a:t>Implements some (not all) patterns to ease development of these applications</a:t>
            </a:r>
          </a:p>
          <a:p>
            <a:r>
              <a:rPr lang="en-US" dirty="0"/>
              <a:t>Declarative code, to make it easier to understand / read application design</a:t>
            </a:r>
          </a:p>
          <a:p>
            <a:r>
              <a:rPr lang="en-US" dirty="0"/>
              <a:t>Written in a special form of JavaScript, JSX</a:t>
            </a:r>
          </a:p>
        </p:txBody>
      </p:sp>
    </p:spTree>
    <p:extLst>
      <p:ext uri="{BB962C8B-B14F-4D97-AF65-F5344CB8AC3E}">
        <p14:creationId xmlns:p14="http://schemas.microsoft.com/office/powerpoint/2010/main" val="3749972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7795C-58DA-4FC1-8031-BE1BAB382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 Supports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3F50-C07C-4EAC-BEE4-D478F5CA4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Templating</a:t>
            </a:r>
          </a:p>
          <a:p>
            <a:r>
              <a:rPr lang="en-US" dirty="0"/>
              <a:t>Component Creation</a:t>
            </a:r>
          </a:p>
          <a:p>
            <a:r>
              <a:rPr lang="en-US" dirty="0"/>
              <a:t>State binding</a:t>
            </a:r>
          </a:p>
          <a:p>
            <a:r>
              <a:rPr lang="en-US" dirty="0"/>
              <a:t>List rendering</a:t>
            </a:r>
          </a:p>
          <a:p>
            <a:r>
              <a:rPr lang="en-US" dirty="0"/>
              <a:t>Events / Messaging</a:t>
            </a:r>
          </a:p>
        </p:txBody>
      </p:sp>
    </p:spTree>
    <p:extLst>
      <p:ext uri="{BB962C8B-B14F-4D97-AF65-F5344CB8AC3E}">
        <p14:creationId xmlns:p14="http://schemas.microsoft.com/office/powerpoint/2010/main" val="4293074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Background, Geometric, Triangle, Wallpaper, Pattern">
            <a:extLst>
              <a:ext uri="{FF2B5EF4-FFF2-40B4-BE49-F238E27FC236}">
                <a16:creationId xmlns:a16="http://schemas.microsoft.com/office/drawing/2014/main" id="{62AEBC51-D2D7-4641-83C1-52D98A9AC9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8CC470-F749-4C31-9190-D0A54687E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6831" y="2498725"/>
            <a:ext cx="4944979" cy="1325563"/>
          </a:xfrm>
        </p:spPr>
        <p:txBody>
          <a:bodyPr>
            <a:normAutofit/>
          </a:bodyPr>
          <a:lstStyle/>
          <a:p>
            <a:r>
              <a:rPr lang="en-US" dirty="0"/>
              <a:t>JSX &amp; ECMAScript 6 </a:t>
            </a:r>
          </a:p>
        </p:txBody>
      </p:sp>
    </p:spTree>
    <p:extLst>
      <p:ext uri="{BB962C8B-B14F-4D97-AF65-F5344CB8AC3E}">
        <p14:creationId xmlns:p14="http://schemas.microsoft.com/office/powerpoint/2010/main" val="2794928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96CE3-A810-4E80-B791-B89206E00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JSX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C25DB-F817-4FA2-9C89-59CD301C7A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JSX is an extension to ECMAScript that allows for writing HTML in JavaScript code</a:t>
            </a:r>
          </a:p>
          <a:p>
            <a:r>
              <a:rPr lang="en-US" dirty="0"/>
              <a:t>It allows you to use HTML code in your JavaScript as a variable type / assignment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CD2830-2C7D-45D9-A390-2D495AEBA354}"/>
              </a:ext>
            </a:extLst>
          </p:cNvPr>
          <p:cNvSpPr txBox="1"/>
          <p:nvPr/>
        </p:nvSpPr>
        <p:spPr>
          <a:xfrm>
            <a:off x="1090863" y="4001294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cool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Hello World!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render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cool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324443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3DE65-0EC8-4C29-B78A-4B649D7CC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JSX to work in the browser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C2087-7A7D-409A-BFEA-41F2CF2F1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JSX != JavaScript</a:t>
            </a:r>
          </a:p>
          <a:p>
            <a:r>
              <a:rPr lang="en-US" dirty="0"/>
              <a:t>JSX code will not work unaltered in a browser</a:t>
            </a:r>
          </a:p>
          <a:p>
            <a:r>
              <a:rPr lang="en-US" dirty="0"/>
              <a:t>You will have to </a:t>
            </a:r>
            <a:r>
              <a:rPr lang="en-US" dirty="0" err="1"/>
              <a:t>transpile</a:t>
            </a:r>
            <a:r>
              <a:rPr lang="en-US" dirty="0"/>
              <a:t> / convert JSX to JavaScript that will work in the browser</a:t>
            </a:r>
          </a:p>
          <a:p>
            <a:r>
              <a:rPr lang="en-US" dirty="0"/>
              <a:t>You can do this by</a:t>
            </a:r>
          </a:p>
          <a:p>
            <a:pPr lvl="1"/>
            <a:r>
              <a:rPr lang="en-US" dirty="0"/>
              <a:t>Setting up a toolchain</a:t>
            </a:r>
          </a:p>
          <a:p>
            <a:pPr lvl="1"/>
            <a:r>
              <a:rPr lang="en-US" dirty="0"/>
              <a:t>Install the command line tools (</a:t>
            </a:r>
            <a:r>
              <a:rPr lang="en-US" dirty="0">
                <a:hlinkClick r:id="rId2"/>
              </a:rPr>
              <a:t>https://reactjs.org/docs/create-a-new-react-app.html#create-react-app</a:t>
            </a:r>
            <a:r>
              <a:rPr lang="en-US" dirty="0"/>
              <a:t> )</a:t>
            </a:r>
          </a:p>
          <a:p>
            <a:pPr lvl="1"/>
            <a:r>
              <a:rPr lang="en-US" dirty="0"/>
              <a:t>Use an online coding environment with a JSX environment setup</a:t>
            </a:r>
          </a:p>
          <a:p>
            <a:pPr lvl="2"/>
            <a:r>
              <a:rPr lang="en-US" dirty="0"/>
              <a:t>We’ll be using this one in class (most likely </a:t>
            </a:r>
            <a:r>
              <a:rPr lang="en-US" dirty="0" err="1"/>
              <a:t>codesandbox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83995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3E176-7C71-455C-B61D-CC47DA3FA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Props in JSX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2AAFF-AE65-4FC8-9E49-1C4C91559E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be set with { } binding 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84CC96-4CC1-4431-BDCC-3385FF66B452}"/>
              </a:ext>
            </a:extLst>
          </p:cNvPr>
          <p:cNvSpPr txBox="1"/>
          <p:nvPr/>
        </p:nvSpPr>
        <p:spPr>
          <a:xfrm>
            <a:off x="1098884" y="2970528"/>
            <a:ext cx="60960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propTest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"Yes"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cool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prop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200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anotherProp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propTest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Hello World!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render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cool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03789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526</TotalTime>
  <Words>1324</Words>
  <Application>Microsoft Office PowerPoint</Application>
  <PresentationFormat>Widescreen</PresentationFormat>
  <Paragraphs>203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Consolas</vt:lpstr>
      <vt:lpstr>MonoLisa</vt:lpstr>
      <vt:lpstr>Office Theme</vt:lpstr>
      <vt:lpstr>Introduction To React</vt:lpstr>
      <vt:lpstr>Overview</vt:lpstr>
      <vt:lpstr>React Foundations</vt:lpstr>
      <vt:lpstr>React</vt:lpstr>
      <vt:lpstr>React Supports</vt:lpstr>
      <vt:lpstr>JSX &amp; ECMAScript 6 </vt:lpstr>
      <vt:lpstr>JSX </vt:lpstr>
      <vt:lpstr>Getting JSX to work in the browser</vt:lpstr>
      <vt:lpstr>Props in JSX</vt:lpstr>
      <vt:lpstr>ECMAScript 6 (+)</vt:lpstr>
      <vt:lpstr>Importing</vt:lpstr>
      <vt:lpstr>Importing in JavaScript</vt:lpstr>
      <vt:lpstr>Exporting</vt:lpstr>
      <vt:lpstr>Components</vt:lpstr>
      <vt:lpstr>Templates</vt:lpstr>
      <vt:lpstr>Components</vt:lpstr>
      <vt:lpstr>Creating a component</vt:lpstr>
      <vt:lpstr>A React Component (function)</vt:lpstr>
      <vt:lpstr>A React Component (class)</vt:lpstr>
      <vt:lpstr>Using a component</vt:lpstr>
      <vt:lpstr>Passing in properties</vt:lpstr>
      <vt:lpstr>Using properties</vt:lpstr>
      <vt:lpstr>State and Application Object</vt:lpstr>
      <vt:lpstr>Application</vt:lpstr>
      <vt:lpstr>Application State</vt:lpstr>
      <vt:lpstr>State property</vt:lpstr>
      <vt:lpstr>Changing state</vt:lpstr>
      <vt:lpstr>Respond to events</vt:lpstr>
      <vt:lpstr>Handling input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Vue</dc:title>
  <dc:creator>Travis Faas</dc:creator>
  <cp:lastModifiedBy>Travis</cp:lastModifiedBy>
  <cp:revision>81</cp:revision>
  <dcterms:created xsi:type="dcterms:W3CDTF">2019-09-20T01:11:42Z</dcterms:created>
  <dcterms:modified xsi:type="dcterms:W3CDTF">2021-06-17T21:02:54Z</dcterms:modified>
</cp:coreProperties>
</file>

<file path=docProps/thumbnail.jpeg>
</file>